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302" r:id="rId2"/>
    <p:sldId id="296" r:id="rId3"/>
    <p:sldId id="289" r:id="rId4"/>
    <p:sldId id="292" r:id="rId5"/>
    <p:sldId id="299" r:id="rId6"/>
    <p:sldId id="263" r:id="rId7"/>
    <p:sldId id="279" r:id="rId8"/>
    <p:sldId id="295" r:id="rId9"/>
    <p:sldId id="29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845A"/>
    <a:srgbClr val="6DB24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84" d="100"/>
          <a:sy n="84" d="100"/>
        </p:scale>
        <p:origin x="-1406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710B35-2585-48EB-920F-FEEBBCB53F88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6B313-EB55-4FB8-A68C-BA6421445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FF01EC2-10E7-4A47-8571-ACB00DEC4DBF}" type="slidenum">
              <a:rPr lang="ru-RU"/>
              <a:pPr/>
              <a:t>1</a:t>
            </a:fld>
            <a:endParaRPr lang="ru-RU"/>
          </a:p>
        </p:txBody>
      </p:sp>
      <p:sp>
        <p:nvSpPr>
          <p:cNvPr id="122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EC094-E49B-4EEA-82AF-D0D57B85F7D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E3056DF-437B-49C5-A00A-CE2692E63A02}" type="datetimeFigureOut">
              <a:rPr lang="ru-RU" smtClean="0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C3E7E84-60B2-42EE-A519-B761FF4A1D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0AC191C-4FE2-4637-B6F6-612518F41666}" type="datetimeFigureOut">
              <a:rPr lang="ru-RU" smtClean="0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2030674-E797-47ED-9C54-EEF62CF4F9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FD7CE93-4C47-4EE7-B8DE-7B776D575622}" type="datetimeFigureOut">
              <a:rPr lang="ru-RU" smtClean="0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5FD1541-FEAF-4A0E-8B38-85AB0D469C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5360C8A-F950-4B91-B0D1-A31E01DD76E3}" type="datetimeFigureOut">
              <a:rPr lang="ru-RU" smtClean="0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7AE5341-B490-4150-9A20-9EAA22C1FD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A6579A8-445E-4F0D-BBC3-21E93124311C}" type="datetimeFigureOut">
              <a:rPr lang="ru-RU" smtClean="0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DB79D4B-8433-42CA-923A-8D559EE220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7AE4A8-4CF3-47E4-8F3A-9F902704E87B}" type="datetimeFigureOut">
              <a:rPr lang="ru-RU" smtClean="0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54FF5B6-0F3C-40C9-AE11-6DAF99BAE2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E164CBD-74C1-4D2F-8F4E-580AC60EEE4F}" type="datetimeFigureOut">
              <a:rPr lang="ru-RU" smtClean="0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E7DCEAE-520A-4970-A72E-0F656C3565E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9E2E600-D538-4551-B539-376C8D0F6327}" type="datetimeFigureOut">
              <a:rPr lang="ru-RU" smtClean="0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EB14F68-8896-4A67-BC68-FDDE827F48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2800F91-C8B3-41CD-891A-DF3347CC7615}" type="datetimeFigureOut">
              <a:rPr lang="ru-RU" smtClean="0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8A4B759-EB19-4A71-A190-CDF522B8B6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E001488-E591-4197-A0D2-3A25DAB412E9}" type="datetimeFigureOut">
              <a:rPr lang="ru-RU" smtClean="0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0B40FA1-CD18-4BBD-8B49-89393A74E3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007FA0-AF7B-4D63-B85D-F44ADCC251ED}" type="datetimeFigureOut">
              <a:rPr lang="ru-RU" smtClean="0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9E17C15-5865-494A-8895-AA7704CAF5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6308646A-E2EC-484A-9AE7-281957657C42}" type="datetimeFigureOut">
              <a:rPr lang="ru-RU" smtClean="0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1F27E675-96CA-4710-8A61-D9DF0CC36B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42938" y="0"/>
            <a:ext cx="7817494" cy="4117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ru-RU" sz="9600" b="1" i="1" dirty="0">
                <a:solidFill>
                  <a:srgbClr val="4F6228"/>
                </a:solidFill>
                <a:latin typeface="Monotype Corsiva" pitchFamily="64" charset="0"/>
              </a:rPr>
              <a:t>Русский </a:t>
            </a:r>
            <a:r>
              <a:rPr lang="ru-RU" sz="9600" b="1" i="1" dirty="0" smtClean="0">
                <a:solidFill>
                  <a:srgbClr val="4F6228"/>
                </a:solidFill>
                <a:latin typeface="Monotype Corsiva" pitchFamily="64" charset="0"/>
              </a:rPr>
              <a:t>язык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ru-RU" sz="9600" b="1" i="1" dirty="0">
              <a:solidFill>
                <a:srgbClr val="4F6228"/>
              </a:solidFill>
              <a:latin typeface="Monotype Corsiva" pitchFamily="6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988840"/>
            <a:ext cx="712879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Bookman Old Style" pitchFamily="18" charset="0"/>
                <a:ea typeface="Verdana"/>
                <a:cs typeface="Verdana"/>
              </a:rPr>
              <a:t>Правописание слов</a:t>
            </a:r>
          </a:p>
          <a:p>
            <a:pPr algn="ctr"/>
            <a:r>
              <a:rPr lang="ru-RU" sz="4800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Bookman Old Style" pitchFamily="18" charset="0"/>
                <a:ea typeface="Verdana"/>
                <a:cs typeface="Verdana"/>
              </a:rPr>
              <a:t> с суффиксами </a:t>
            </a:r>
          </a:p>
          <a:p>
            <a:pPr algn="ctr"/>
            <a:r>
              <a:rPr lang="ru-RU" sz="5400" b="1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Bookman Old Style" pitchFamily="18" charset="0"/>
                <a:ea typeface="Verdana"/>
                <a:cs typeface="Verdana"/>
              </a:rPr>
              <a:t>-онок-, -ёнок-</a:t>
            </a:r>
            <a:endParaRPr lang="ru-RU" sz="5400" b="1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latin typeface="Bookman Old Style" pitchFamily="18" charset="0"/>
              <a:ea typeface="Verdana"/>
              <a:cs typeface="Verdan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6000750" y="4391025"/>
            <a:ext cx="2590800" cy="1752600"/>
          </a:xfrm>
          <a:prstGeom prst="flowChartDecision">
            <a:avLst/>
          </a:prstGeom>
          <a:gradFill rotWithShape="1">
            <a:gsLst>
              <a:gs pos="0">
                <a:srgbClr val="003366"/>
              </a:gs>
              <a:gs pos="50000">
                <a:srgbClr val="FFFFFF"/>
              </a:gs>
              <a:gs pos="100000">
                <a:srgbClr val="0033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пишется 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суффикс -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ёнок</a:t>
            </a:r>
            <a:endParaRPr lang="ru-RU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500063" y="4357688"/>
            <a:ext cx="2438400" cy="1828800"/>
          </a:xfrm>
          <a:prstGeom prst="flowChartDecision">
            <a:avLst/>
          </a:prstGeom>
          <a:gradFill rotWithShape="1">
            <a:gsLst>
              <a:gs pos="0">
                <a:srgbClr val="003366"/>
              </a:gs>
              <a:gs pos="50000">
                <a:srgbClr val="FFFFFF"/>
              </a:gs>
              <a:gs pos="100000">
                <a:srgbClr val="0033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пишется 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суффикс -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онок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AutoShape 5"/>
          <p:cNvSpPr>
            <a:spLocks noChangeArrowheads="1"/>
          </p:cNvSpPr>
          <p:nvPr/>
        </p:nvSpPr>
        <p:spPr bwMode="auto">
          <a:xfrm>
            <a:off x="714375" y="3143250"/>
            <a:ext cx="1828800" cy="1143000"/>
          </a:xfrm>
          <a:prstGeom prst="downArrowCallout">
            <a:avLst>
              <a:gd name="adj1" fmla="val 40000"/>
              <a:gd name="adj2" fmla="val 40000"/>
              <a:gd name="adj3" fmla="val 16667"/>
              <a:gd name="adj4" fmla="val 66667"/>
            </a:avLst>
          </a:prstGeom>
          <a:gradFill rotWithShape="1">
            <a:gsLst>
              <a:gs pos="0">
                <a:srgbClr val="003366"/>
              </a:gs>
              <a:gs pos="50000">
                <a:srgbClr val="FFFFFF"/>
              </a:gs>
              <a:gs pos="100000">
                <a:srgbClr val="0033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6494463" y="3133725"/>
            <a:ext cx="1828800" cy="1143000"/>
          </a:xfrm>
          <a:prstGeom prst="downArrowCallout">
            <a:avLst>
              <a:gd name="adj1" fmla="val 40000"/>
              <a:gd name="adj2" fmla="val 40000"/>
              <a:gd name="adj3" fmla="val 16667"/>
              <a:gd name="adj4" fmla="val 66667"/>
            </a:avLst>
          </a:prstGeom>
          <a:gradFill rotWithShape="1">
            <a:gsLst>
              <a:gs pos="0">
                <a:srgbClr val="003366"/>
              </a:gs>
              <a:gs pos="50000">
                <a:srgbClr val="FFFFFF"/>
              </a:gs>
              <a:gs pos="100000">
                <a:srgbClr val="0033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latin typeface="Times New Roman" pitchFamily="18" charset="0"/>
                <a:cs typeface="Times New Roman" pitchFamily="18" charset="0"/>
              </a:rPr>
              <a:t>НЕТ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8" name="Rectangle 9"/>
          <p:cNvSpPr>
            <a:spLocks noChangeArrowheads="1"/>
          </p:cNvSpPr>
          <p:nvPr/>
        </p:nvSpPr>
        <p:spPr bwMode="auto">
          <a:xfrm>
            <a:off x="1476375" y="980728"/>
            <a:ext cx="6264275" cy="504056"/>
          </a:xfrm>
          <a:prstGeom prst="rect">
            <a:avLst/>
          </a:prstGeom>
          <a:gradFill rotWithShape="1">
            <a:gsLst>
              <a:gs pos="0">
                <a:srgbClr val="003366"/>
              </a:gs>
              <a:gs pos="50000">
                <a:srgbClr val="FFFFFF"/>
              </a:gs>
              <a:gs pos="100000">
                <a:srgbClr val="0033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Выделить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корень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AutoShape 10"/>
          <p:cNvSpPr>
            <a:spLocks noChangeArrowheads="1"/>
          </p:cNvSpPr>
          <p:nvPr/>
        </p:nvSpPr>
        <p:spPr bwMode="auto">
          <a:xfrm>
            <a:off x="1428750" y="1628800"/>
            <a:ext cx="6286500" cy="936104"/>
          </a:xfrm>
          <a:prstGeom prst="downArrowCallout">
            <a:avLst>
              <a:gd name="adj1" fmla="val 39977"/>
              <a:gd name="adj2" fmla="val 40002"/>
              <a:gd name="adj3" fmla="val 16667"/>
              <a:gd name="adj4" fmla="val 66667"/>
            </a:avLst>
          </a:prstGeom>
          <a:gradFill rotWithShape="1">
            <a:gsLst>
              <a:gs pos="0">
                <a:srgbClr val="003366"/>
              </a:gs>
              <a:gs pos="50000">
                <a:srgbClr val="FFFFFF"/>
              </a:gs>
              <a:gs pos="100000">
                <a:srgbClr val="0033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Определить какой согласный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звук перед суффиксом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2857500" y="2636912"/>
            <a:ext cx="3286125" cy="1228651"/>
          </a:xfrm>
          <a:prstGeom prst="rect">
            <a:avLst/>
          </a:prstGeom>
          <a:gradFill rotWithShape="1">
            <a:gsLst>
              <a:gs pos="0">
                <a:srgbClr val="003366"/>
              </a:gs>
              <a:gs pos="50000">
                <a:srgbClr val="FFFFFF"/>
              </a:gs>
              <a:gs pos="100000">
                <a:srgbClr val="0033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Шипящие </a:t>
            </a:r>
            <a:r>
              <a:rPr lang="ru-RU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ш,ж,ч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1" name="Line 8"/>
          <p:cNvSpPr>
            <a:spLocks noChangeShapeType="1"/>
          </p:cNvSpPr>
          <p:nvPr/>
        </p:nvSpPr>
        <p:spPr bwMode="auto">
          <a:xfrm flipH="1">
            <a:off x="6072188" y="3500438"/>
            <a:ext cx="533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2" name="Line 7"/>
          <p:cNvSpPr>
            <a:spLocks noChangeShapeType="1"/>
          </p:cNvSpPr>
          <p:nvPr/>
        </p:nvSpPr>
        <p:spPr bwMode="auto">
          <a:xfrm flipH="1">
            <a:off x="2214563" y="3429000"/>
            <a:ext cx="685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722376" y="116632"/>
            <a:ext cx="7772400" cy="43204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АЛГОРИТМ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3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4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868144" y="1196752"/>
            <a:ext cx="1296144" cy="504056"/>
          </a:xfrm>
          <a:solidFill>
            <a:schemeClr val="bg1">
              <a:lumMod val="50000"/>
              <a:lumOff val="50000"/>
            </a:schemeClr>
          </a:solidFill>
        </p:spPr>
        <p:txBody>
          <a:bodyPr>
            <a:noAutofit/>
          </a:bodyPr>
          <a:lstStyle/>
          <a:p>
            <a:pPr eaLnBrk="1" hangingPunct="1"/>
            <a:r>
              <a:rPr lang="ru-RU" sz="2800" dirty="0" smtClean="0">
                <a:solidFill>
                  <a:srgbClr val="FF0000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-</a:t>
            </a:r>
            <a:r>
              <a:rPr lang="ru-RU" sz="2800" dirty="0" err="1" smtClean="0">
                <a:solidFill>
                  <a:srgbClr val="FF0000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ёно</a:t>
            </a:r>
            <a:r>
              <a:rPr lang="ru-RU" sz="2800" dirty="0" err="1" smtClean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к</a:t>
            </a:r>
            <a:r>
              <a:rPr lang="ru-RU" sz="2800" dirty="0" smtClean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  <a:endParaRPr lang="ru-RU" sz="2400" dirty="0" smtClean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2699792" y="1484784"/>
            <a:ext cx="4762474" cy="4890616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sz="4000" b="1" dirty="0" smtClean="0"/>
              <a:t>    </a:t>
            </a:r>
            <a:r>
              <a:rPr lang="ru-RU" sz="2800" b="1" dirty="0" smtClean="0"/>
              <a:t>стриж…</a:t>
            </a:r>
          </a:p>
          <a:p>
            <a:pPr eaLnBrk="1" hangingPunct="1">
              <a:buNone/>
              <a:defRPr/>
            </a:pPr>
            <a:r>
              <a:rPr lang="ru-RU" sz="2800" b="1" dirty="0" smtClean="0"/>
              <a:t>      </a:t>
            </a:r>
            <a:r>
              <a:rPr lang="ru-RU" sz="2800" b="1" dirty="0" err="1" smtClean="0"/>
              <a:t>лос</a:t>
            </a:r>
            <a:r>
              <a:rPr lang="ru-RU" sz="2800" b="1" dirty="0" smtClean="0"/>
              <a:t>…</a:t>
            </a:r>
          </a:p>
          <a:p>
            <a:pPr eaLnBrk="1" hangingPunct="1">
              <a:buNone/>
              <a:defRPr/>
            </a:pPr>
            <a:r>
              <a:rPr lang="ru-RU" sz="2800" b="1" dirty="0" smtClean="0"/>
              <a:t>      </a:t>
            </a:r>
            <a:r>
              <a:rPr lang="ru-RU" sz="2800" b="1" dirty="0" err="1" smtClean="0"/>
              <a:t>скворч</a:t>
            </a:r>
            <a:r>
              <a:rPr lang="ru-RU" sz="2800" b="1" dirty="0" smtClean="0"/>
              <a:t>…</a:t>
            </a:r>
          </a:p>
          <a:p>
            <a:pPr eaLnBrk="1" hangingPunct="1">
              <a:buNone/>
              <a:defRPr/>
            </a:pPr>
            <a:r>
              <a:rPr lang="ru-RU" sz="2800" b="1" dirty="0" smtClean="0"/>
              <a:t>      </a:t>
            </a:r>
            <a:r>
              <a:rPr lang="ru-RU" sz="2800" b="1" dirty="0" err="1" smtClean="0"/>
              <a:t>волч</a:t>
            </a:r>
            <a:r>
              <a:rPr lang="ru-RU" sz="2800" b="1" dirty="0" smtClean="0"/>
              <a:t>…</a:t>
            </a:r>
          </a:p>
          <a:p>
            <a:pPr eaLnBrk="1" hangingPunct="1">
              <a:buNone/>
              <a:defRPr/>
            </a:pPr>
            <a:r>
              <a:rPr lang="ru-RU" sz="2800" b="1" dirty="0" smtClean="0"/>
              <a:t>      </a:t>
            </a:r>
            <a:r>
              <a:rPr lang="ru-RU" sz="2800" b="1" dirty="0" err="1" smtClean="0"/>
              <a:t>олен</a:t>
            </a:r>
            <a:r>
              <a:rPr lang="ru-RU" sz="2800" b="1" dirty="0" smtClean="0"/>
              <a:t>…</a:t>
            </a:r>
          </a:p>
          <a:p>
            <a:pPr eaLnBrk="1" hangingPunct="1">
              <a:buNone/>
              <a:defRPr/>
            </a:pPr>
            <a:r>
              <a:rPr lang="ru-RU" sz="2800" b="1" dirty="0" smtClean="0"/>
              <a:t>      </a:t>
            </a:r>
            <a:r>
              <a:rPr lang="ru-RU" sz="2800" b="1" dirty="0" err="1" smtClean="0"/>
              <a:t>гус</a:t>
            </a:r>
            <a:r>
              <a:rPr lang="ru-RU" sz="2800" b="1" dirty="0" smtClean="0"/>
              <a:t>…</a:t>
            </a:r>
          </a:p>
          <a:p>
            <a:pPr eaLnBrk="1" hangingPunct="1">
              <a:buNone/>
              <a:defRPr/>
            </a:pPr>
            <a:r>
              <a:rPr lang="ru-RU" sz="2800" b="1" dirty="0" smtClean="0"/>
              <a:t>      </a:t>
            </a:r>
            <a:r>
              <a:rPr lang="ru-RU" sz="2800" b="1" dirty="0" err="1" smtClean="0"/>
              <a:t>лягуш</a:t>
            </a:r>
            <a:r>
              <a:rPr lang="ru-RU" sz="2800" b="1" dirty="0" smtClean="0"/>
              <a:t>…</a:t>
            </a:r>
          </a:p>
          <a:p>
            <a:pPr eaLnBrk="1" hangingPunct="1">
              <a:buNone/>
              <a:defRPr/>
            </a:pPr>
            <a:endParaRPr lang="ru-RU" sz="2800" b="1" dirty="0" smtClean="0"/>
          </a:p>
        </p:txBody>
      </p:sp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2339975" y="332656"/>
            <a:ext cx="4225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2"/>
                </a:solidFill>
                <a:latin typeface="Arial" charset="0"/>
              </a:rPr>
              <a:t>Сгруппировать: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547664" y="1196752"/>
            <a:ext cx="1296144" cy="523220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9525">
            <a:solidFill>
              <a:srgbClr val="71845A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-</a:t>
            </a:r>
            <a:r>
              <a:rPr lang="ru-RU" sz="2800" b="1" dirty="0" err="1" smtClean="0">
                <a:solidFill>
                  <a:srgbClr val="FF0000"/>
                </a:solidFill>
              </a:rPr>
              <a:t>онок</a:t>
            </a:r>
            <a:r>
              <a:rPr lang="ru-RU" sz="2800" b="1" dirty="0" smtClean="0">
                <a:solidFill>
                  <a:srgbClr val="FF0000"/>
                </a:solidFill>
              </a:rPr>
              <a:t>-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4259" r="12654" b="29797"/>
          <a:stretch>
            <a:fillRect/>
          </a:stretch>
        </p:blipFill>
        <p:spPr bwMode="auto">
          <a:xfrm>
            <a:off x="6012160" y="908720"/>
            <a:ext cx="1012123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14259" r="12654" b="29797"/>
          <a:stretch>
            <a:fillRect/>
          </a:stretch>
        </p:blipFill>
        <p:spPr bwMode="auto">
          <a:xfrm>
            <a:off x="1691680" y="908720"/>
            <a:ext cx="1012123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796136" y="1196752"/>
            <a:ext cx="1296144" cy="864096"/>
          </a:xfrm>
          <a:solidFill>
            <a:schemeClr val="bg1">
              <a:lumMod val="50000"/>
              <a:lumOff val="50000"/>
            </a:schemeClr>
          </a:solidFill>
        </p:spPr>
        <p:txBody>
          <a:bodyPr>
            <a:noAutofit/>
          </a:bodyPr>
          <a:lstStyle/>
          <a:p>
            <a:pPr eaLnBrk="1" hangingPunct="1"/>
            <a:r>
              <a:rPr lang="ru-RU" sz="2800" dirty="0" smtClean="0">
                <a:solidFill>
                  <a:srgbClr val="FF0000"/>
                </a:solidFill>
                <a:effectLst/>
                <a:latin typeface="Arial" pitchFamily="34" charset="0"/>
                <a:ea typeface="Verdana" pitchFamily="34" charset="0"/>
                <a:cs typeface="Arial" pitchFamily="34" charset="0"/>
              </a:rPr>
              <a:t>-ёно</a:t>
            </a:r>
            <a:r>
              <a:rPr lang="ru-RU" sz="2800" dirty="0" smtClean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к-</a:t>
            </a:r>
            <a:endParaRPr lang="ru-RU" sz="2400" dirty="0" smtClean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683568" y="1916832"/>
            <a:ext cx="7704856" cy="4458568"/>
          </a:xfrm>
        </p:spPr>
        <p:txBody>
          <a:bodyPr/>
          <a:lstStyle/>
          <a:p>
            <a:pPr marL="361950" indent="-361950">
              <a:buNone/>
              <a:defRPr/>
            </a:pPr>
            <a:r>
              <a:rPr lang="ru-RU" sz="4000" b="1" dirty="0" smtClean="0"/>
              <a:t>    </a:t>
            </a:r>
            <a:r>
              <a:rPr lang="ru-RU" sz="2800" b="1" dirty="0" err="1" smtClean="0"/>
              <a:t>стриж</a:t>
            </a:r>
            <a:r>
              <a:rPr lang="ru-RU" sz="2800" b="1" dirty="0" err="1" smtClean="0">
                <a:solidFill>
                  <a:srgbClr val="FF0000"/>
                </a:solidFill>
              </a:rPr>
              <a:t>онок</a:t>
            </a:r>
            <a:r>
              <a:rPr lang="ru-RU" sz="2800" b="1" dirty="0" smtClean="0"/>
              <a:t>                 лос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ёно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2800" b="1" dirty="0" smtClean="0"/>
              <a:t> </a:t>
            </a:r>
          </a:p>
          <a:p>
            <a:pPr marL="361950" indent="-361950">
              <a:buNone/>
              <a:defRPr/>
            </a:pPr>
            <a:r>
              <a:rPr lang="ru-RU" sz="2800" b="1" dirty="0" smtClean="0"/>
              <a:t>      скворч</a:t>
            </a:r>
            <a:r>
              <a:rPr lang="ru-RU" sz="2800" b="1" dirty="0" smtClean="0">
                <a:solidFill>
                  <a:srgbClr val="FF0000"/>
                </a:solidFill>
              </a:rPr>
              <a:t>онок</a:t>
            </a:r>
            <a:r>
              <a:rPr lang="ru-RU" sz="2800" b="1" dirty="0" smtClean="0"/>
              <a:t>               гус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ёно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2800" b="1" dirty="0" smtClean="0"/>
              <a:t>                 </a:t>
            </a:r>
          </a:p>
          <a:p>
            <a:pPr marL="361950" indent="-361950">
              <a:buNone/>
              <a:defRPr/>
            </a:pPr>
            <a:r>
              <a:rPr lang="ru-RU" sz="2800" b="1" dirty="0" smtClean="0"/>
              <a:t>      волч</a:t>
            </a:r>
            <a:r>
              <a:rPr lang="ru-RU" sz="2800" b="1" dirty="0" smtClean="0">
                <a:solidFill>
                  <a:srgbClr val="FF0000"/>
                </a:solidFill>
              </a:rPr>
              <a:t>онок                   </a:t>
            </a:r>
            <a:r>
              <a:rPr lang="ru-RU" sz="2800" b="1" dirty="0" smtClean="0"/>
              <a:t>олен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ёно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800" b="1" dirty="0" smtClean="0"/>
          </a:p>
          <a:p>
            <a:pPr marL="361950" indent="-361950">
              <a:buNone/>
              <a:defRPr/>
            </a:pPr>
            <a:r>
              <a:rPr lang="ru-RU" sz="2800" b="1" dirty="0" smtClean="0"/>
              <a:t>      лягуш</a:t>
            </a:r>
            <a:r>
              <a:rPr lang="ru-RU" sz="2800" b="1" dirty="0" smtClean="0">
                <a:solidFill>
                  <a:srgbClr val="FF0000"/>
                </a:solidFill>
              </a:rPr>
              <a:t>онок</a:t>
            </a:r>
            <a:endParaRPr lang="ru-RU" sz="2800" b="1" dirty="0" smtClean="0"/>
          </a:p>
          <a:p>
            <a:pPr eaLnBrk="1" hangingPunct="1">
              <a:buNone/>
              <a:defRPr/>
            </a:pPr>
            <a:endParaRPr lang="ru-RU" sz="2800" b="1" dirty="0" smtClean="0"/>
          </a:p>
        </p:txBody>
      </p:sp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2339975" y="332656"/>
            <a:ext cx="4225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2"/>
                </a:solidFill>
                <a:latin typeface="Arial" charset="0"/>
              </a:rPr>
              <a:t>Сгруппировать: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835696" y="1124744"/>
            <a:ext cx="1296144" cy="954107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9525">
            <a:solidFill>
              <a:srgbClr val="71845A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-онок-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4259" r="12654" b="29797"/>
          <a:stretch>
            <a:fillRect/>
          </a:stretch>
        </p:blipFill>
        <p:spPr bwMode="auto">
          <a:xfrm>
            <a:off x="1979712" y="1268760"/>
            <a:ext cx="1008112" cy="35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14259" r="12654" b="29797"/>
          <a:stretch>
            <a:fillRect/>
          </a:stretch>
        </p:blipFill>
        <p:spPr bwMode="auto">
          <a:xfrm>
            <a:off x="5940152" y="1268760"/>
            <a:ext cx="1012123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2000" b="1" dirty="0" smtClean="0"/>
              <a:t>                          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Group 100"/>
          <p:cNvGraphicFramePr>
            <a:graphicFrameLocks/>
          </p:cNvGraphicFramePr>
          <p:nvPr/>
        </p:nvGraphicFramePr>
        <p:xfrm>
          <a:off x="2268538" y="1557338"/>
          <a:ext cx="4105275" cy="4189095"/>
        </p:xfrm>
        <a:graphic>
          <a:graphicData uri="http://schemas.openxmlformats.org/drawingml/2006/table">
            <a:tbl>
              <a:tblPr/>
              <a:tblGrid>
                <a:gridCol w="585787"/>
                <a:gridCol w="587375"/>
                <a:gridCol w="585788"/>
                <a:gridCol w="587375"/>
                <a:gridCol w="585787"/>
                <a:gridCol w="585788"/>
                <a:gridCol w="587375"/>
              </a:tblGrid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Line 98"/>
          <p:cNvSpPr>
            <a:spLocks noChangeShapeType="1"/>
          </p:cNvSpPr>
          <p:nvPr/>
        </p:nvSpPr>
        <p:spPr bwMode="auto">
          <a:xfrm>
            <a:off x="6372225" y="5734050"/>
            <a:ext cx="1439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" name="Rectangle 104"/>
          <p:cNvSpPr>
            <a:spLocks noChangeArrowheads="1"/>
          </p:cNvSpPr>
          <p:nvPr/>
        </p:nvSpPr>
        <p:spPr bwMode="auto">
          <a:xfrm>
            <a:off x="2700338" y="5805488"/>
            <a:ext cx="39592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b="1" dirty="0">
                <a:solidFill>
                  <a:schemeClr val="tx2"/>
                </a:solidFill>
                <a:latin typeface="Arial" charset="0"/>
              </a:rPr>
              <a:t>1    2    3    4    5    6   7</a:t>
            </a:r>
          </a:p>
        </p:txBody>
      </p:sp>
      <p:sp>
        <p:nvSpPr>
          <p:cNvPr id="7" name="Rectangle 105"/>
          <p:cNvSpPr>
            <a:spLocks noChangeArrowheads="1"/>
          </p:cNvSpPr>
          <p:nvPr/>
        </p:nvSpPr>
        <p:spPr bwMode="auto">
          <a:xfrm>
            <a:off x="1763713" y="5013325"/>
            <a:ext cx="43202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2010EE"/>
                </a:solidFill>
              </a:rPr>
              <a:t>ё</a:t>
            </a:r>
            <a:endParaRPr lang="ru-RU" sz="3200" b="1" dirty="0">
              <a:solidFill>
                <a:srgbClr val="2010EE"/>
              </a:solidFill>
              <a:latin typeface="Arial" charset="0"/>
            </a:endParaRPr>
          </a:p>
        </p:txBody>
      </p:sp>
      <p:sp>
        <p:nvSpPr>
          <p:cNvPr id="8" name="Rectangle 106"/>
          <p:cNvSpPr>
            <a:spLocks noChangeArrowheads="1"/>
          </p:cNvSpPr>
          <p:nvPr/>
        </p:nvSpPr>
        <p:spPr bwMode="auto">
          <a:xfrm>
            <a:off x="1763713" y="4437112"/>
            <a:ext cx="4347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rial" charset="0"/>
              </a:rPr>
              <a:t>о</a:t>
            </a:r>
            <a:endParaRPr lang="ru-RU" sz="3200" b="1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5143500" y="2785695"/>
            <a:ext cx="33889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tabLst>
                <a:tab pos="269875" algn="l"/>
              </a:tabLst>
            </a:pPr>
            <a:r>
              <a:rPr lang="ru-RU" sz="4800" b="1" dirty="0" err="1" smtClean="0">
                <a:cs typeface="Times New Roman" pitchFamily="18" charset="0"/>
              </a:rPr>
              <a:t>мыш</a:t>
            </a:r>
            <a:r>
              <a:rPr lang="ru-RU" sz="4800" b="1" dirty="0" smtClean="0">
                <a:cs typeface="Times New Roman" pitchFamily="18" charset="0"/>
              </a:rPr>
              <a:t>…нок</a:t>
            </a:r>
            <a:endParaRPr lang="ru-RU" sz="4800" b="1" dirty="0"/>
          </a:p>
        </p:txBody>
      </p:sp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714375" y="928688"/>
            <a:ext cx="318939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smtClean="0">
                <a:solidFill>
                  <a:srgbClr val="000000"/>
                </a:solidFill>
                <a:cs typeface="Times New Roman" pitchFamily="18" charset="0"/>
              </a:rPr>
              <a:t>галч</a:t>
            </a:r>
            <a:r>
              <a:rPr lang="ru-RU" sz="4800" b="1" dirty="0" smtClean="0">
                <a:solidFill>
                  <a:srgbClr val="000000"/>
                </a:solidFill>
                <a:cs typeface="Times New Roman" pitchFamily="18" charset="0"/>
              </a:rPr>
              <a:t>…нок</a:t>
            </a:r>
            <a:endParaRPr lang="ru-RU" sz="4800" b="1" dirty="0">
              <a:latin typeface="Calibri" pitchFamily="34" charset="0"/>
            </a:endParaRPr>
          </a:p>
        </p:txBody>
      </p:sp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5214938" y="1857375"/>
            <a:ext cx="26275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0000"/>
                </a:solidFill>
                <a:cs typeface="Times New Roman" pitchFamily="18" charset="0"/>
              </a:rPr>
              <a:t>еж…нок</a:t>
            </a:r>
            <a:endParaRPr lang="ru-RU" sz="4800" b="1" dirty="0">
              <a:latin typeface="Calibri" pitchFamily="34" charset="0"/>
            </a:endParaRPr>
          </a:p>
        </p:txBody>
      </p:sp>
      <p:sp>
        <p:nvSpPr>
          <p:cNvPr id="19461" name="Прямоугольник 4"/>
          <p:cNvSpPr>
            <a:spLocks noChangeArrowheads="1"/>
          </p:cNvSpPr>
          <p:nvPr/>
        </p:nvSpPr>
        <p:spPr bwMode="auto">
          <a:xfrm>
            <a:off x="5214938" y="928688"/>
            <a:ext cx="321395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dirty="0" err="1">
                <a:solidFill>
                  <a:srgbClr val="000000"/>
                </a:solidFill>
                <a:cs typeface="Times New Roman" pitchFamily="18" charset="0"/>
              </a:rPr>
              <a:t>козл</a:t>
            </a:r>
            <a:r>
              <a:rPr lang="ru-RU" sz="4800" b="1" dirty="0">
                <a:solidFill>
                  <a:srgbClr val="000000"/>
                </a:solidFill>
                <a:cs typeface="Times New Roman" pitchFamily="18" charset="0"/>
              </a:rPr>
              <a:t>…нок</a:t>
            </a:r>
            <a:endParaRPr lang="ru-RU" sz="4800" b="1" dirty="0">
              <a:latin typeface="Calibri" pitchFamily="34" charset="0"/>
            </a:endParaRPr>
          </a:p>
        </p:txBody>
      </p:sp>
      <p:sp>
        <p:nvSpPr>
          <p:cNvPr id="19462" name="Прямоугольник 5"/>
          <p:cNvSpPr>
            <a:spLocks noChangeArrowheads="1"/>
          </p:cNvSpPr>
          <p:nvPr/>
        </p:nvSpPr>
        <p:spPr bwMode="auto">
          <a:xfrm>
            <a:off x="785813" y="1785938"/>
            <a:ext cx="35237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dirty="0" err="1">
                <a:solidFill>
                  <a:srgbClr val="000000"/>
                </a:solidFill>
                <a:cs typeface="Times New Roman" pitchFamily="18" charset="0"/>
              </a:rPr>
              <a:t>цыпл</a:t>
            </a:r>
            <a:r>
              <a:rPr lang="ru-RU" sz="4800" b="1" dirty="0">
                <a:solidFill>
                  <a:srgbClr val="000000"/>
                </a:solidFill>
                <a:cs typeface="Times New Roman" pitchFamily="18" charset="0"/>
              </a:rPr>
              <a:t>…нок</a:t>
            </a:r>
            <a:endParaRPr lang="ru-RU" sz="4800" b="1" dirty="0">
              <a:latin typeface="Calibri" pitchFamily="34" charset="0"/>
            </a:endParaRPr>
          </a:p>
        </p:txBody>
      </p:sp>
      <p:sp>
        <p:nvSpPr>
          <p:cNvPr id="19463" name="Прямоугольник 6"/>
          <p:cNvSpPr>
            <a:spLocks noChangeArrowheads="1"/>
          </p:cNvSpPr>
          <p:nvPr/>
        </p:nvSpPr>
        <p:spPr bwMode="auto">
          <a:xfrm>
            <a:off x="857250" y="2786063"/>
            <a:ext cx="31749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000000"/>
                </a:solidFill>
                <a:cs typeface="Times New Roman" pitchFamily="18" charset="0"/>
              </a:rPr>
              <a:t>грач…нок</a:t>
            </a:r>
            <a:endParaRPr lang="ru-RU" sz="4800" b="1" dirty="0">
              <a:latin typeface="Calibri" pitchFamily="34" charset="0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123729" y="764705"/>
            <a:ext cx="57184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cs typeface="Arial" charset="0"/>
              </a:rPr>
              <a:t>о</a:t>
            </a:r>
            <a:endParaRPr lang="ru-RU" sz="6000" dirty="0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572250" y="857251"/>
            <a:ext cx="5715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  <a:cs typeface="Arial" charset="0"/>
              </a:rPr>
              <a:t>ё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6732240" y="2636913"/>
            <a:ext cx="5760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cs typeface="Arial" charset="0"/>
              </a:rPr>
              <a:t>о</a:t>
            </a:r>
            <a:endParaRPr lang="ru-RU" sz="6000" dirty="0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2555776" y="1643063"/>
            <a:ext cx="6480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  <a:cs typeface="Arial" charset="0"/>
              </a:rPr>
              <a:t>ё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195736" y="2643188"/>
            <a:ext cx="10081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  <a:cs typeface="Arial" charset="0"/>
              </a:rPr>
              <a:t>о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6084168" y="1643063"/>
            <a:ext cx="7920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rgbClr val="C00000"/>
                </a:solidFill>
                <a:cs typeface="Arial" charset="0"/>
              </a:rPr>
              <a:t>о</a:t>
            </a:r>
          </a:p>
        </p:txBody>
      </p:sp>
      <p:pic>
        <p:nvPicPr>
          <p:cNvPr id="19472" name="Рисунок 9" descr="Helper1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6D985A"/>
              </a:clrFrom>
              <a:clrTo>
                <a:srgbClr val="6D985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143500"/>
            <a:ext cx="1322388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24893" y="6138885"/>
            <a:ext cx="576263" cy="576263"/>
          </a:xfrm>
          <a:prstGeom prst="actionButtonBlank">
            <a:avLst/>
          </a:prstGeom>
          <a:gradFill rotWithShape="1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4" grpId="0"/>
      <p:bldP spid="46" grpId="0"/>
      <p:bldP spid="47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2000" b="1" dirty="0" smtClean="0"/>
              <a:t>                          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Group 100"/>
          <p:cNvGraphicFramePr>
            <a:graphicFrameLocks/>
          </p:cNvGraphicFramePr>
          <p:nvPr/>
        </p:nvGraphicFramePr>
        <p:xfrm>
          <a:off x="2268538" y="1557338"/>
          <a:ext cx="4105275" cy="4189095"/>
        </p:xfrm>
        <a:graphic>
          <a:graphicData uri="http://schemas.openxmlformats.org/drawingml/2006/table">
            <a:tbl>
              <a:tblPr/>
              <a:tblGrid>
                <a:gridCol w="585787"/>
                <a:gridCol w="587375"/>
                <a:gridCol w="585788"/>
                <a:gridCol w="587375"/>
                <a:gridCol w="585787"/>
                <a:gridCol w="585788"/>
                <a:gridCol w="587375"/>
              </a:tblGrid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Line 98"/>
          <p:cNvSpPr>
            <a:spLocks noChangeShapeType="1"/>
          </p:cNvSpPr>
          <p:nvPr/>
        </p:nvSpPr>
        <p:spPr bwMode="auto">
          <a:xfrm>
            <a:off x="6372225" y="5734050"/>
            <a:ext cx="1439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" name="Rectangle 104"/>
          <p:cNvSpPr>
            <a:spLocks noChangeArrowheads="1"/>
          </p:cNvSpPr>
          <p:nvPr/>
        </p:nvSpPr>
        <p:spPr bwMode="auto">
          <a:xfrm>
            <a:off x="2700338" y="5805488"/>
            <a:ext cx="39592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b="1">
                <a:solidFill>
                  <a:schemeClr val="tx2"/>
                </a:solidFill>
                <a:latin typeface="Arial" charset="0"/>
              </a:rPr>
              <a:t>1    2    3    4    5    6   7</a:t>
            </a:r>
          </a:p>
        </p:txBody>
      </p:sp>
      <p:sp>
        <p:nvSpPr>
          <p:cNvPr id="7" name="Rectangle 105"/>
          <p:cNvSpPr>
            <a:spLocks noChangeArrowheads="1"/>
          </p:cNvSpPr>
          <p:nvPr/>
        </p:nvSpPr>
        <p:spPr bwMode="auto">
          <a:xfrm>
            <a:off x="1763713" y="5013325"/>
            <a:ext cx="43202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2010EE"/>
                </a:solidFill>
              </a:rPr>
              <a:t>ё</a:t>
            </a:r>
            <a:endParaRPr lang="ru-RU" sz="3200" b="1" dirty="0">
              <a:solidFill>
                <a:srgbClr val="2010EE"/>
              </a:solidFill>
              <a:latin typeface="Arial" charset="0"/>
            </a:endParaRPr>
          </a:p>
        </p:txBody>
      </p:sp>
      <p:sp>
        <p:nvSpPr>
          <p:cNvPr id="8" name="Rectangle 106"/>
          <p:cNvSpPr>
            <a:spLocks noChangeArrowheads="1"/>
          </p:cNvSpPr>
          <p:nvPr/>
        </p:nvSpPr>
        <p:spPr bwMode="auto">
          <a:xfrm>
            <a:off x="1763713" y="4437112"/>
            <a:ext cx="4347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rial" charset="0"/>
              </a:rPr>
              <a:t>о</a:t>
            </a:r>
            <a:endParaRPr lang="ru-RU" sz="32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9" name="Line 107"/>
          <p:cNvSpPr>
            <a:spLocks noChangeShapeType="1"/>
          </p:cNvSpPr>
          <p:nvPr/>
        </p:nvSpPr>
        <p:spPr bwMode="auto">
          <a:xfrm rot="4800000" flipV="1">
            <a:off x="2842419" y="4725194"/>
            <a:ext cx="576263" cy="5048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109"/>
          <p:cNvSpPr>
            <a:spLocks noChangeShapeType="1"/>
          </p:cNvSpPr>
          <p:nvPr/>
        </p:nvSpPr>
        <p:spPr bwMode="auto">
          <a:xfrm rot="16980000" flipH="1">
            <a:off x="4182376" y="4576842"/>
            <a:ext cx="275191" cy="728651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110"/>
          <p:cNvSpPr>
            <a:spLocks noChangeShapeType="1"/>
          </p:cNvSpPr>
          <p:nvPr/>
        </p:nvSpPr>
        <p:spPr bwMode="auto">
          <a:xfrm rot="15600000" flipH="1" flipV="1">
            <a:off x="4769313" y="4619999"/>
            <a:ext cx="325451" cy="64233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111"/>
          <p:cNvSpPr>
            <a:spLocks noChangeShapeType="1"/>
          </p:cNvSpPr>
          <p:nvPr/>
        </p:nvSpPr>
        <p:spPr bwMode="auto">
          <a:xfrm>
            <a:off x="5220072" y="4725144"/>
            <a:ext cx="57626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108"/>
          <p:cNvSpPr>
            <a:spLocks noChangeShapeType="1"/>
          </p:cNvSpPr>
          <p:nvPr/>
        </p:nvSpPr>
        <p:spPr bwMode="auto">
          <a:xfrm flipV="1">
            <a:off x="3419475" y="4725143"/>
            <a:ext cx="576461" cy="50408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Line 112"/>
          <p:cNvSpPr>
            <a:spLocks noChangeShapeType="1"/>
          </p:cNvSpPr>
          <p:nvPr/>
        </p:nvSpPr>
        <p:spPr bwMode="auto">
          <a:xfrm rot="16680000">
            <a:off x="2019217" y="5011040"/>
            <a:ext cx="1073117" cy="430909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зоопарк\telpics_ru_875167846_119x119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357188"/>
            <a:ext cx="2214563" cy="2500312"/>
          </a:xfrm>
        </p:spPr>
      </p:pic>
      <p:pic>
        <p:nvPicPr>
          <p:cNvPr id="5124" name="Picture 5" descr="D:\зоопарк\telpics_ru_961547851_119x1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3357563"/>
            <a:ext cx="2643188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8" descr="D:\зоопарк\16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8" y="3357563"/>
            <a:ext cx="250031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9" descr="D:\зоопарк\telpics_ru_455792236_119x1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13" y="357188"/>
            <a:ext cx="2928937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10" descr="C:\Documents and Settings\Ильсур\Рабочий стол\зоопарк\1bec745ddc2e3d9b8e73736cd3d6c3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38" y="3357563"/>
            <a:ext cx="250031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3686175" algn="l"/>
              </a:tabLst>
            </a:pPr>
            <a:endParaRPr lang="ru-RU"/>
          </a:p>
        </p:txBody>
      </p:sp>
      <p:pic>
        <p:nvPicPr>
          <p:cNvPr id="9" name="Picture 3" descr="D:\зоопарк\telpics_ru_222222900_119x1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04664"/>
            <a:ext cx="2521370" cy="248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:\Документы\школа\фото и картинки\дети, люди, мордочки\1191268711_c41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071546"/>
            <a:ext cx="3333750" cy="381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4857760"/>
            <a:ext cx="80086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Спасибо за урок!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1403</TotalTime>
  <Words>117</Words>
  <Application>Microsoft Office PowerPoint</Application>
  <PresentationFormat>Экран (4:3)</PresentationFormat>
  <Paragraphs>58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Слайд 1</vt:lpstr>
      <vt:lpstr>Слайд 2</vt:lpstr>
      <vt:lpstr>-ёнок-</vt:lpstr>
      <vt:lpstr>-ёнок-</vt:lpstr>
      <vt:lpstr>                </vt:lpstr>
      <vt:lpstr>Слайд 6</vt:lpstr>
      <vt:lpstr>                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Tatyana</dc:creator>
  <cp:lastModifiedBy>User</cp:lastModifiedBy>
  <cp:revision>151</cp:revision>
  <dcterms:created xsi:type="dcterms:W3CDTF">2012-03-11T14:10:15Z</dcterms:created>
  <dcterms:modified xsi:type="dcterms:W3CDTF">2014-03-20T18:54:34Z</dcterms:modified>
</cp:coreProperties>
</file>